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23"/>
  </p:notesMasterIdLst>
  <p:sldIdLst>
    <p:sldId id="259" r:id="rId2"/>
    <p:sldId id="257" r:id="rId3"/>
    <p:sldId id="265" r:id="rId4"/>
    <p:sldId id="261" r:id="rId5"/>
    <p:sldId id="262" r:id="rId6"/>
    <p:sldId id="263" r:id="rId7"/>
    <p:sldId id="264" r:id="rId8"/>
    <p:sldId id="267" r:id="rId9"/>
    <p:sldId id="268" r:id="rId10"/>
    <p:sldId id="270" r:id="rId11"/>
    <p:sldId id="271" r:id="rId12"/>
    <p:sldId id="269" r:id="rId13"/>
    <p:sldId id="272" r:id="rId14"/>
    <p:sldId id="273" r:id="rId15"/>
    <p:sldId id="274" r:id="rId16"/>
    <p:sldId id="275" r:id="rId17"/>
    <p:sldId id="276" r:id="rId18"/>
    <p:sldId id="277" r:id="rId19"/>
    <p:sldId id="27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D9D9D9"/>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6" autoAdjust="0"/>
  </p:normalViewPr>
  <p:slideViewPr>
    <p:cSldViewPr snapToGrid="0">
      <p:cViewPr varScale="1">
        <p:scale>
          <a:sx n="106" d="100"/>
          <a:sy n="106" d="100"/>
        </p:scale>
        <p:origin x="7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1/12/2020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3</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51276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14</a:t>
            </a:fld>
            <a:endParaRPr lang="en-US" dirty="0"/>
          </a:p>
        </p:txBody>
      </p:sp>
    </p:spTree>
    <p:extLst>
      <p:ext uri="{BB962C8B-B14F-4D97-AF65-F5344CB8AC3E}">
        <p14:creationId xmlns:p14="http://schemas.microsoft.com/office/powerpoint/2010/main" val="327211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15</a:t>
            </a:fld>
            <a:endParaRPr lang="en-US" dirty="0"/>
          </a:p>
        </p:txBody>
      </p:sp>
    </p:spTree>
    <p:extLst>
      <p:ext uri="{BB962C8B-B14F-4D97-AF65-F5344CB8AC3E}">
        <p14:creationId xmlns:p14="http://schemas.microsoft.com/office/powerpoint/2010/main" val="39168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16</a:t>
            </a:fld>
            <a:endParaRPr lang="en-US" dirty="0"/>
          </a:p>
        </p:txBody>
      </p:sp>
    </p:spTree>
    <p:extLst>
      <p:ext uri="{BB962C8B-B14F-4D97-AF65-F5344CB8AC3E}">
        <p14:creationId xmlns:p14="http://schemas.microsoft.com/office/powerpoint/2010/main" val="44697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17</a:t>
            </a:fld>
            <a:endParaRPr lang="en-US" dirty="0"/>
          </a:p>
        </p:txBody>
      </p:sp>
    </p:spTree>
    <p:extLst>
      <p:ext uri="{BB962C8B-B14F-4D97-AF65-F5344CB8AC3E}">
        <p14:creationId xmlns:p14="http://schemas.microsoft.com/office/powerpoint/2010/main" val="6815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18</a:t>
            </a:fld>
            <a:endParaRPr lang="en-US" dirty="0"/>
          </a:p>
        </p:txBody>
      </p:sp>
    </p:spTree>
    <p:extLst>
      <p:ext uri="{BB962C8B-B14F-4D97-AF65-F5344CB8AC3E}">
        <p14:creationId xmlns:p14="http://schemas.microsoft.com/office/powerpoint/2010/main" val="223872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19</a:t>
            </a:fld>
            <a:endParaRPr lang="en-US" dirty="0"/>
          </a:p>
        </p:txBody>
      </p:sp>
    </p:spTree>
    <p:extLst>
      <p:ext uri="{BB962C8B-B14F-4D97-AF65-F5344CB8AC3E}">
        <p14:creationId xmlns:p14="http://schemas.microsoft.com/office/powerpoint/2010/main" val="3941080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20</a:t>
            </a:fld>
            <a:endParaRPr lang="en-US" dirty="0"/>
          </a:p>
        </p:txBody>
      </p:sp>
    </p:spTree>
    <p:extLst>
      <p:ext uri="{BB962C8B-B14F-4D97-AF65-F5344CB8AC3E}">
        <p14:creationId xmlns:p14="http://schemas.microsoft.com/office/powerpoint/2010/main" val="55800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21</a:t>
            </a:fld>
            <a:endParaRPr lang="en-US" dirty="0"/>
          </a:p>
        </p:txBody>
      </p:sp>
    </p:spTree>
    <p:extLst>
      <p:ext uri="{BB962C8B-B14F-4D97-AF65-F5344CB8AC3E}">
        <p14:creationId xmlns:p14="http://schemas.microsoft.com/office/powerpoint/2010/main" val="4128514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12/01/2020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jpg"/><Relationship Id="rId4" Type="http://schemas.openxmlformats.org/officeDocument/2006/relationships/image" Target="../media/image53.svg"/><Relationship Id="rId9" Type="http://schemas.openxmlformats.org/officeDocument/2006/relationships/image" Target="../media/image57.sv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1.jp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jpg"/><Relationship Id="rId7" Type="http://schemas.openxmlformats.org/officeDocument/2006/relationships/image" Target="../media/image6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71.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7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jpg"/><Relationship Id="rId7" Type="http://schemas.openxmlformats.org/officeDocument/2006/relationships/image" Target="../media/image81.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9.svg"/><Relationship Id="rId3" Type="http://schemas.openxmlformats.org/officeDocument/2006/relationships/image" Target="../media/image1.jpg"/><Relationship Id="rId7" Type="http://schemas.openxmlformats.org/officeDocument/2006/relationships/image" Target="../media/image81.svg"/><Relationship Id="rId12"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5.sv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notesSlide" Target="../notesSlides/notesSlide2.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1.svg"/><Relationship Id="rId4" Type="http://schemas.openxmlformats.org/officeDocument/2006/relationships/image" Target="../media/image16.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1.jp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19.svg"/><Relationship Id="rId10" Type="http://schemas.openxmlformats.org/officeDocument/2006/relationships/image" Target="../media/image42.png"/><Relationship Id="rId4" Type="http://schemas.openxmlformats.org/officeDocument/2006/relationships/image" Target="../media/image18.pn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g"/><Relationship Id="rId7" Type="http://schemas.openxmlformats.org/officeDocument/2006/relationships/image" Target="../media/image4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381058" y="363151"/>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
        <p:nvSpPr>
          <p:cNvPr id="12" name="TextBox 11">
            <a:extLst>
              <a:ext uri="{FF2B5EF4-FFF2-40B4-BE49-F238E27FC236}">
                <a16:creationId xmlns:a16="http://schemas.microsoft.com/office/drawing/2014/main" id="{C2E1145C-BAE5-42F5-85CA-DADEE8B62CB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23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5905"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020"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6777"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6579"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0805"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726"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7465" y="4539125"/>
            <a:ext cx="3327400" cy="1058229"/>
          </a:xfrm>
          <a:prstGeom prst="rect">
            <a:avLst/>
          </a:prstGeom>
        </p:spPr>
      </p:pic>
      <p:sp>
        <p:nvSpPr>
          <p:cNvPr id="14" name="TextBox 13">
            <a:extLst>
              <a:ext uri="{FF2B5EF4-FFF2-40B4-BE49-F238E27FC236}">
                <a16:creationId xmlns:a16="http://schemas.microsoft.com/office/drawing/2014/main" id="{8E358340-6401-4333-A3D9-8DE85DB9A18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4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66B03C9-048E-4CAF-9A40-5EB5092892F7}"/>
              </a:ext>
            </a:extLst>
          </p:cNvPr>
          <p:cNvGrpSpPr/>
          <p:nvPr/>
        </p:nvGrpSpPr>
        <p:grpSpPr>
          <a:xfrm>
            <a:off x="1330018" y="3181679"/>
            <a:ext cx="9779942" cy="1568073"/>
            <a:chOff x="1330018" y="3181679"/>
            <a:chExt cx="9779942" cy="1568073"/>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Temperatura, presión, velocidad rotacional, presión y temperaturas  ambientales</a:t>
              </a:r>
            </a:p>
          </p:txBody>
        </p:sp>
        <p:pic>
          <p:nvPicPr>
            <p:cNvPr id="13" name="Gráfico 12">
              <a:extLst>
                <a:ext uri="{FF2B5EF4-FFF2-40B4-BE49-F238E27FC236}">
                  <a16:creationId xmlns:a16="http://schemas.microsoft.com/office/drawing/2014/main" id="{5AE5A72F-4618-4A8D-BE70-F6449B860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018" y="3181679"/>
              <a:ext cx="1234440" cy="1568073"/>
            </a:xfrm>
            <a:prstGeom prst="rect">
              <a:avLst/>
            </a:prstGeom>
          </p:spPr>
        </p:pic>
      </p:grpSp>
      <p:grpSp>
        <p:nvGrpSpPr>
          <p:cNvPr id="2" name="Group 1">
            <a:extLst>
              <a:ext uri="{FF2B5EF4-FFF2-40B4-BE49-F238E27FC236}">
                <a16:creationId xmlns:a16="http://schemas.microsoft.com/office/drawing/2014/main" id="{43381CB2-5E5D-46FD-8AD5-11E5D7FB8416}"/>
              </a:ext>
            </a:extLst>
          </p:cNvPr>
          <p:cNvGrpSpPr/>
          <p:nvPr/>
        </p:nvGrpSpPr>
        <p:grpSpPr>
          <a:xfrm>
            <a:off x="1154043" y="2028867"/>
            <a:ext cx="9955917" cy="982035"/>
            <a:chOff x="1154043" y="2028867"/>
            <a:chExt cx="9955917" cy="98203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Simulación de máquinas rotatorias de uso genérico</a:t>
              </a:r>
            </a:p>
          </p:txBody>
        </p:sp>
        <p:pic>
          <p:nvPicPr>
            <p:cNvPr id="22" name="Gráfico 21">
              <a:extLst>
                <a:ext uri="{FF2B5EF4-FFF2-40B4-BE49-F238E27FC236}">
                  <a16:creationId xmlns:a16="http://schemas.microsoft.com/office/drawing/2014/main" id="{58F8CD43-D130-4715-9882-3F60B2F255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154043" y="2028867"/>
              <a:ext cx="1563240" cy="982035"/>
            </a:xfrm>
            <a:prstGeom prst="rect">
              <a:avLst/>
            </a:prstGeom>
          </p:spPr>
        </p:pic>
      </p:grpSp>
      <p:grpSp>
        <p:nvGrpSpPr>
          <p:cNvPr id="4" name="Group 3">
            <a:extLst>
              <a:ext uri="{FF2B5EF4-FFF2-40B4-BE49-F238E27FC236}">
                <a16:creationId xmlns:a16="http://schemas.microsoft.com/office/drawing/2014/main" id="{61968A52-0FE6-4382-B4D7-BF86F84F9F9D}"/>
              </a:ext>
            </a:extLst>
          </p:cNvPr>
          <p:cNvGrpSpPr/>
          <p:nvPr/>
        </p:nvGrpSpPr>
        <p:grpSpPr>
          <a:xfrm>
            <a:off x="1364743" y="4868256"/>
            <a:ext cx="9745217" cy="1098373"/>
            <a:chOff x="1364743" y="4868256"/>
            <a:chExt cx="9745217" cy="109837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Informes de mantenimiento. Se registrarán dos tipos de fallo</a:t>
              </a:r>
            </a:p>
          </p:txBody>
        </p:sp>
        <p:pic>
          <p:nvPicPr>
            <p:cNvPr id="10" name="Gráfico 9">
              <a:extLst>
                <a:ext uri="{FF2B5EF4-FFF2-40B4-BE49-F238E27FC236}">
                  <a16:creationId xmlns:a16="http://schemas.microsoft.com/office/drawing/2014/main" id="{42CBDA0F-9484-4304-8824-1C777D9950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4868256"/>
              <a:ext cx="1100666" cy="1098373"/>
            </a:xfrm>
            <a:prstGeom prst="rect">
              <a:avLst/>
            </a:prstGeom>
          </p:spPr>
        </p:pic>
      </p:grpSp>
      <p:sp>
        <p:nvSpPr>
          <p:cNvPr id="12" name="TextBox 11">
            <a:extLst>
              <a:ext uri="{FF2B5EF4-FFF2-40B4-BE49-F238E27FC236}">
                <a16:creationId xmlns:a16="http://schemas.microsoft.com/office/drawing/2014/main" id="{93044BD0-B6A7-44C3-903B-F977D756470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2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Construcción del modelo base</a:t>
            </a:r>
            <a:endParaRPr lang="en-GB" sz="4400" b="1" dirty="0">
              <a:solidFill>
                <a:schemeClr val="bg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DD60388-9D5E-4A76-A73A-2AEF479BC298}"/>
              </a:ext>
            </a:extLst>
          </p:cNvPr>
          <p:cNvGrpSpPr/>
          <p:nvPr/>
        </p:nvGrpSpPr>
        <p:grpSpPr>
          <a:xfrm>
            <a:off x="1318317" y="4814606"/>
            <a:ext cx="9791643" cy="1211603"/>
            <a:chOff x="1318317" y="4814606"/>
            <a:chExt cx="9791643" cy="1211603"/>
          </a:xfrm>
        </p:grpSpPr>
        <p:pic>
          <p:nvPicPr>
            <p:cNvPr id="25" name="Gráfico 24">
              <a:extLst>
                <a:ext uri="{FF2B5EF4-FFF2-40B4-BE49-F238E27FC236}">
                  <a16:creationId xmlns:a16="http://schemas.microsoft.com/office/drawing/2014/main" id="{09D63D65-171D-4953-B26A-7CCA13067D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317" y="4814606"/>
              <a:ext cx="1249039" cy="1211603"/>
            </a:xfrm>
            <a:prstGeom prst="rect">
              <a:avLst/>
            </a:prstGeom>
          </p:spPr>
        </p:pic>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Evaluación del modelo construido mediante el uso de medidas de calidad</a:t>
              </a:r>
              <a:r>
                <a:rPr lang="en-US" sz="2800" b="1" dirty="0">
                  <a:solidFill>
                    <a:schemeClr val="bg1"/>
                  </a:solidFill>
                  <a:latin typeface="Arial" panose="020B0604020202020204" pitchFamily="34" charset="0"/>
                  <a:cs typeface="Arial" panose="020B0604020202020204" pitchFamily="34" charset="0"/>
                </a:rPr>
                <a:t> </a:t>
              </a:r>
            </a:p>
          </p:txBody>
        </p:sp>
      </p:grpSp>
      <p:grpSp>
        <p:nvGrpSpPr>
          <p:cNvPr id="3" name="Group 2">
            <a:extLst>
              <a:ext uri="{FF2B5EF4-FFF2-40B4-BE49-F238E27FC236}">
                <a16:creationId xmlns:a16="http://schemas.microsoft.com/office/drawing/2014/main" id="{0E2612C7-FBA3-4545-B515-FA5D2D437C83}"/>
              </a:ext>
            </a:extLst>
          </p:cNvPr>
          <p:cNvGrpSpPr/>
          <p:nvPr/>
        </p:nvGrpSpPr>
        <p:grpSpPr>
          <a:xfrm>
            <a:off x="1228320" y="3357392"/>
            <a:ext cx="9881640" cy="1148346"/>
            <a:chOff x="1228320" y="3357392"/>
            <a:chExt cx="9881640" cy="1148346"/>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Redes neuronales = Versatilidad + Framework </a:t>
              </a:r>
              <a:r>
                <a:rPr lang="en-US" sz="2800" b="1" dirty="0">
                  <a:solidFill>
                    <a:schemeClr val="bg1"/>
                  </a:solidFill>
                  <a:latin typeface="Arial" panose="020B0604020202020204" pitchFamily="34" charset="0"/>
                  <a:cs typeface="Arial" panose="020B0604020202020204" pitchFamily="34" charset="0"/>
                </a:rPr>
                <a:t>Friendly</a:t>
              </a:r>
            </a:p>
          </p:txBody>
        </p:sp>
        <p:grpSp>
          <p:nvGrpSpPr>
            <p:cNvPr id="6" name="Grupo 5">
              <a:extLst>
                <a:ext uri="{FF2B5EF4-FFF2-40B4-BE49-F238E27FC236}">
                  <a16:creationId xmlns:a16="http://schemas.microsoft.com/office/drawing/2014/main" id="{57041701-189F-4EB4-B5CD-DE8EB8C7F27C}"/>
                </a:ext>
              </a:extLst>
            </p:cNvPr>
            <p:cNvGrpSpPr/>
            <p:nvPr/>
          </p:nvGrpSpPr>
          <p:grpSpPr>
            <a:xfrm>
              <a:off x="1228320" y="3357392"/>
              <a:ext cx="1610275" cy="1148346"/>
              <a:chOff x="1216745" y="3339867"/>
              <a:chExt cx="1610275" cy="1148346"/>
            </a:xfrm>
          </p:grpSpPr>
          <p:pic>
            <p:nvPicPr>
              <p:cNvPr id="4" name="Gráfico 3">
                <a:extLst>
                  <a:ext uri="{FF2B5EF4-FFF2-40B4-BE49-F238E27FC236}">
                    <a16:creationId xmlns:a16="http://schemas.microsoft.com/office/drawing/2014/main" id="{E99117D3-CCEE-4519-BC9A-BDB5E5CA8A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6745" y="3339867"/>
                <a:ext cx="1610275" cy="1148346"/>
              </a:xfrm>
              <a:prstGeom prst="rect">
                <a:avLst/>
              </a:prstGeom>
            </p:spPr>
          </p:pic>
          <p:sp>
            <p:nvSpPr>
              <p:cNvPr id="5" name="CuadroTexto 4">
                <a:extLst>
                  <a:ext uri="{FF2B5EF4-FFF2-40B4-BE49-F238E27FC236}">
                    <a16:creationId xmlns:a16="http://schemas.microsoft.com/office/drawing/2014/main" id="{0D7A220E-D8D2-4F81-BCF0-882456B29770}"/>
                  </a:ext>
                </a:extLst>
              </p:cNvPr>
              <p:cNvSpPr txBox="1"/>
              <p:nvPr/>
            </p:nvSpPr>
            <p:spPr>
              <a:xfrm>
                <a:off x="2136280" y="3389385"/>
                <a:ext cx="619066"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Human:86.9%</a:t>
                </a:r>
              </a:p>
            </p:txBody>
          </p:sp>
        </p:grpSp>
      </p:grpSp>
      <p:sp>
        <p:nvSpPr>
          <p:cNvPr id="14" name="TextBox 13">
            <a:extLst>
              <a:ext uri="{FF2B5EF4-FFF2-40B4-BE49-F238E27FC236}">
                <a16:creationId xmlns:a16="http://schemas.microsoft.com/office/drawing/2014/main" id="{A5D8CE94-64F3-413A-9FF4-534DBAED745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8FE18FD9-9E10-4956-BAEC-992AE103F92C}"/>
              </a:ext>
            </a:extLst>
          </p:cNvPr>
          <p:cNvGrpSpPr/>
          <p:nvPr/>
        </p:nvGrpSpPr>
        <p:grpSpPr>
          <a:xfrm>
            <a:off x="1364743" y="1586899"/>
            <a:ext cx="9745217" cy="1419225"/>
            <a:chOff x="1364743" y="1586899"/>
            <a:chExt cx="9745217" cy="141922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2" name="Gráfico 11">
              <a:extLst>
                <a:ext uri="{FF2B5EF4-FFF2-40B4-BE49-F238E27FC236}">
                  <a16:creationId xmlns:a16="http://schemas.microsoft.com/office/drawing/2014/main" id="{E082C34F-AD73-408D-84FF-545BD09A4C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1586899"/>
              <a:ext cx="1295400" cy="1419225"/>
            </a:xfrm>
            <a:prstGeom prst="rect">
              <a:avLst/>
            </a:prstGeom>
          </p:spPr>
        </p:pic>
        <p:sp>
          <p:nvSpPr>
            <p:cNvPr id="8" name="TextBox 7">
              <a:extLst>
                <a:ext uri="{FF2B5EF4-FFF2-40B4-BE49-F238E27FC236}">
                  <a16:creationId xmlns:a16="http://schemas.microsoft.com/office/drawing/2014/main" id="{2691DA59-DCE5-40F8-AC5C-9259BA5955C8}"/>
                </a:ext>
              </a:extLst>
            </p:cNvPr>
            <p:cNvSpPr txBox="1"/>
            <p:nvPr/>
          </p:nvSpPr>
          <p:spPr>
            <a:xfrm>
              <a:off x="2880360" y="2076835"/>
              <a:ext cx="459780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Preparación de los datos:</a:t>
              </a:r>
              <a:endParaRPr lang="en-GB" dirty="0"/>
            </a:p>
          </p:txBody>
        </p:sp>
      </p:grpSp>
      <p:sp>
        <p:nvSpPr>
          <p:cNvPr id="10" name="TextBox 9">
            <a:extLst>
              <a:ext uri="{FF2B5EF4-FFF2-40B4-BE49-F238E27FC236}">
                <a16:creationId xmlns:a16="http://schemas.microsoft.com/office/drawing/2014/main" id="{44880726-676D-4DC8-AD1B-D0707D1E8A42}"/>
              </a:ext>
            </a:extLst>
          </p:cNvPr>
          <p:cNvSpPr txBox="1"/>
          <p:nvPr/>
        </p:nvSpPr>
        <p:spPr>
          <a:xfrm>
            <a:off x="7305941" y="2076835"/>
            <a:ext cx="2498756"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Agregación,</a:t>
            </a:r>
            <a:endParaRPr lang="en-GB" dirty="0"/>
          </a:p>
        </p:txBody>
      </p:sp>
      <p:sp>
        <p:nvSpPr>
          <p:cNvPr id="11" name="TextBox 10">
            <a:extLst>
              <a:ext uri="{FF2B5EF4-FFF2-40B4-BE49-F238E27FC236}">
                <a16:creationId xmlns:a16="http://schemas.microsoft.com/office/drawing/2014/main" id="{9E866E83-BB5C-44FE-B3C1-1F6AD14F7E9B}"/>
              </a:ext>
            </a:extLst>
          </p:cNvPr>
          <p:cNvSpPr txBox="1"/>
          <p:nvPr/>
        </p:nvSpPr>
        <p:spPr>
          <a:xfrm>
            <a:off x="2889414" y="2499951"/>
            <a:ext cx="208999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etiquetado,</a:t>
            </a:r>
            <a:endParaRPr lang="en-GB" dirty="0"/>
          </a:p>
        </p:txBody>
      </p:sp>
      <p:sp>
        <p:nvSpPr>
          <p:cNvPr id="22" name="TextBox 21">
            <a:extLst>
              <a:ext uri="{FF2B5EF4-FFF2-40B4-BE49-F238E27FC236}">
                <a16:creationId xmlns:a16="http://schemas.microsoft.com/office/drawing/2014/main" id="{9A13866F-2DD9-4BCF-A0DF-26CAE6304DE1}"/>
              </a:ext>
            </a:extLst>
          </p:cNvPr>
          <p:cNvSpPr txBox="1"/>
          <p:nvPr/>
        </p:nvSpPr>
        <p:spPr>
          <a:xfrm>
            <a:off x="4856085" y="2499951"/>
            <a:ext cx="2944187" cy="523220"/>
          </a:xfrm>
          <a:prstGeom prst="rect">
            <a:avLst/>
          </a:prstGeom>
          <a:noFill/>
        </p:spPr>
        <p:txBody>
          <a:bodyPr wrap="square" rtlCol="0">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enriquecimiento</a:t>
            </a:r>
            <a:endParaRPr lang="en-GB" dirty="0"/>
          </a:p>
        </p:txBody>
      </p:sp>
      <p:sp>
        <p:nvSpPr>
          <p:cNvPr id="13" name="TextBox 12">
            <a:extLst>
              <a:ext uri="{FF2B5EF4-FFF2-40B4-BE49-F238E27FC236}">
                <a16:creationId xmlns:a16="http://schemas.microsoft.com/office/drawing/2014/main" id="{47C2B397-EDC7-4DAC-962C-837A6D963D16}"/>
              </a:ext>
            </a:extLst>
          </p:cNvPr>
          <p:cNvSpPr txBox="1"/>
          <p:nvPr/>
        </p:nvSpPr>
        <p:spPr>
          <a:xfrm>
            <a:off x="7690918" y="2499951"/>
            <a:ext cx="2254313"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y balanceo</a:t>
            </a:r>
            <a:endParaRPr lang="en-GB" dirty="0"/>
          </a:p>
        </p:txBody>
      </p:sp>
    </p:spTree>
    <p:extLst>
      <p:ext uri="{BB962C8B-B14F-4D97-AF65-F5344CB8AC3E}">
        <p14:creationId xmlns:p14="http://schemas.microsoft.com/office/powerpoint/2010/main" val="26022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Medidas de calidad para el modelo</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962A6B63-1236-48E8-ADF3-B3624EE8EC2E}"/>
              </a:ext>
            </a:extLst>
          </p:cNvPr>
          <p:cNvGrpSpPr/>
          <p:nvPr/>
        </p:nvGrpSpPr>
        <p:grpSpPr>
          <a:xfrm>
            <a:off x="1173831" y="2052017"/>
            <a:ext cx="9936129" cy="954107"/>
            <a:chOff x="1173831" y="2052017"/>
            <a:chExt cx="9936129" cy="954107"/>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Precision</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¿Que proporción de X son realmente X?</a:t>
              </a:r>
            </a:p>
          </p:txBody>
        </p:sp>
        <p:pic>
          <p:nvPicPr>
            <p:cNvPr id="2" name="Gráfico 1">
              <a:extLst>
                <a:ext uri="{FF2B5EF4-FFF2-40B4-BE49-F238E27FC236}">
                  <a16:creationId xmlns:a16="http://schemas.microsoft.com/office/drawing/2014/main" id="{7C9ECD77-F6B8-4310-B7F6-DC3BC97BC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949" y="2052017"/>
              <a:ext cx="960293" cy="954107"/>
            </a:xfrm>
            <a:prstGeom prst="rect">
              <a:avLst/>
            </a:prstGeom>
          </p:spPr>
        </p:pic>
        <p:sp>
          <p:nvSpPr>
            <p:cNvPr id="3" name="Flecha: a la derecha 2">
              <a:extLst>
                <a:ext uri="{FF2B5EF4-FFF2-40B4-BE49-F238E27FC236}">
                  <a16:creationId xmlns:a16="http://schemas.microsoft.com/office/drawing/2014/main" id="{B864C429-DEE8-494D-8539-04641BAF6088}"/>
                </a:ext>
              </a:extLst>
            </p:cNvPr>
            <p:cNvSpPr/>
            <p:nvPr/>
          </p:nvSpPr>
          <p:spPr>
            <a:xfrm>
              <a:off x="1173831" y="237116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260032D-F1FF-4993-BA3C-DC9CCCCF3614}"/>
              </a:ext>
            </a:extLst>
          </p:cNvPr>
          <p:cNvGrpSpPr/>
          <p:nvPr/>
        </p:nvGrpSpPr>
        <p:grpSpPr>
          <a:xfrm>
            <a:off x="1558523" y="3213327"/>
            <a:ext cx="9551437" cy="1333618"/>
            <a:chOff x="1558523" y="3213327"/>
            <a:chExt cx="9551437" cy="1333618"/>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Recall</a:t>
              </a:r>
              <a:r>
                <a:rPr lang="es-ES" sz="2800" b="1" dirty="0">
                  <a:solidFill>
                    <a:schemeClr val="bg1"/>
                  </a:solidFill>
                  <a:latin typeface="Arial" panose="020B0604020202020204" pitchFamily="34" charset="0"/>
                  <a:cs typeface="Arial" panose="020B0604020202020204" pitchFamily="34" charset="0"/>
                </a:rPr>
                <a:t>: De todas las X existentes, ¿cuántas se han encontrado?</a:t>
              </a:r>
              <a:endParaRPr lang="en-US" sz="2800" b="1" dirty="0">
                <a:solidFill>
                  <a:schemeClr val="bg1"/>
                </a:solidFill>
                <a:latin typeface="Arial" panose="020B0604020202020204" pitchFamily="34" charset="0"/>
                <a:cs typeface="Arial" panose="020B0604020202020204" pitchFamily="34" charset="0"/>
              </a:endParaRPr>
            </a:p>
          </p:txBody>
        </p:sp>
        <p:pic>
          <p:nvPicPr>
            <p:cNvPr id="15" name="Gráfico 14">
              <a:extLst>
                <a:ext uri="{FF2B5EF4-FFF2-40B4-BE49-F238E27FC236}">
                  <a16:creationId xmlns:a16="http://schemas.microsoft.com/office/drawing/2014/main" id="{0DACA181-8107-4E64-A2AA-E818B2F623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8523" y="3592838"/>
              <a:ext cx="960293" cy="954107"/>
            </a:xfrm>
            <a:prstGeom prst="rect">
              <a:avLst/>
            </a:prstGeom>
          </p:spPr>
        </p:pic>
        <p:sp>
          <p:nvSpPr>
            <p:cNvPr id="22" name="Flecha: a la derecha 21">
              <a:extLst>
                <a:ext uri="{FF2B5EF4-FFF2-40B4-BE49-F238E27FC236}">
                  <a16:creationId xmlns:a16="http://schemas.microsoft.com/office/drawing/2014/main" id="{C5CC8628-A2B2-446B-9570-810E1E2137B2}"/>
                </a:ext>
              </a:extLst>
            </p:cNvPr>
            <p:cNvSpPr/>
            <p:nvPr/>
          </p:nvSpPr>
          <p:spPr>
            <a:xfrm rot="5400000">
              <a:off x="1885246" y="320884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BEBF9A-ECEE-4742-9CE8-8FDCE4B72F63}"/>
              </a:ext>
            </a:extLst>
          </p:cNvPr>
          <p:cNvGrpSpPr/>
          <p:nvPr/>
        </p:nvGrpSpPr>
        <p:grpSpPr>
          <a:xfrm>
            <a:off x="1333401" y="4994759"/>
            <a:ext cx="9776559" cy="954107"/>
            <a:chOff x="1333401" y="4994759"/>
            <a:chExt cx="9776559" cy="954107"/>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f1–score: Combina las medidas anteriores mediante el cálculo de su media armónica</a:t>
              </a:r>
              <a:endParaRPr lang="en-US" sz="2800" b="1" dirty="0">
                <a:solidFill>
                  <a:schemeClr val="bg1"/>
                </a:solidFill>
                <a:latin typeface="Arial" panose="020B0604020202020204" pitchFamily="34" charset="0"/>
                <a:cs typeface="Arial" panose="020B0604020202020204" pitchFamily="34" charset="0"/>
              </a:endParaRPr>
            </a:p>
          </p:txBody>
        </p:sp>
        <p:pic>
          <p:nvPicPr>
            <p:cNvPr id="7" name="Gráfico 6">
              <a:extLst>
                <a:ext uri="{FF2B5EF4-FFF2-40B4-BE49-F238E27FC236}">
                  <a16:creationId xmlns:a16="http://schemas.microsoft.com/office/drawing/2014/main" id="{B51297E0-77A8-4C04-8E83-52062974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3401" y="5191485"/>
              <a:ext cx="1410535" cy="560653"/>
            </a:xfrm>
            <a:prstGeom prst="rect">
              <a:avLst/>
            </a:prstGeom>
          </p:spPr>
        </p:pic>
      </p:grpSp>
      <p:sp>
        <p:nvSpPr>
          <p:cNvPr id="14" name="TextBox 13">
            <a:extLst>
              <a:ext uri="{FF2B5EF4-FFF2-40B4-BE49-F238E27FC236}">
                <a16:creationId xmlns:a16="http://schemas.microsoft.com/office/drawing/2014/main" id="{41739091-D8A0-42B0-AAC2-0C32CD74581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base</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1088408105"/>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040250818"/>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3014412016"/>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2299430780"/>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
        <p:nvSpPr>
          <p:cNvPr id="20" name="TextBox 19">
            <a:extLst>
              <a:ext uri="{FF2B5EF4-FFF2-40B4-BE49-F238E27FC236}">
                <a16:creationId xmlns:a16="http://schemas.microsoft.com/office/drawing/2014/main" id="{A14E7E11-4C62-482B-94D9-FE2B8284A529}"/>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323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Intercambiabilidad del modelo base</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2C2F4CC0-8E96-4ADC-AB34-B8CB6A4370E7}"/>
              </a:ext>
            </a:extLst>
          </p:cNvPr>
          <p:cNvGraphicFramePr>
            <a:graphicFrameLocks noGrp="1"/>
          </p:cNvGraphicFramePr>
          <p:nvPr>
            <p:extLst>
              <p:ext uri="{D42A27DB-BD31-4B8C-83A1-F6EECF244321}">
                <p14:modId xmlns:p14="http://schemas.microsoft.com/office/powerpoint/2010/main" val="1434721901"/>
              </p:ext>
            </p:extLst>
          </p:nvPr>
        </p:nvGraphicFramePr>
        <p:xfrm>
          <a:off x="1263713" y="1692999"/>
          <a:ext cx="9664573" cy="4300797"/>
        </p:xfrm>
        <a:graphic>
          <a:graphicData uri="http://schemas.openxmlformats.org/drawingml/2006/table">
            <a:tbl>
              <a:tblPr firstRow="1" firstCol="1" bandRow="1"/>
              <a:tblGrid>
                <a:gridCol w="1725537">
                  <a:extLst>
                    <a:ext uri="{9D8B030D-6E8A-4147-A177-3AD203B41FA5}">
                      <a16:colId xmlns:a16="http://schemas.microsoft.com/office/drawing/2014/main" val="2925797000"/>
                    </a:ext>
                  </a:extLst>
                </a:gridCol>
                <a:gridCol w="1915346">
                  <a:extLst>
                    <a:ext uri="{9D8B030D-6E8A-4147-A177-3AD203B41FA5}">
                      <a16:colId xmlns:a16="http://schemas.microsoft.com/office/drawing/2014/main" val="881615750"/>
                    </a:ext>
                  </a:extLst>
                </a:gridCol>
                <a:gridCol w="1915346">
                  <a:extLst>
                    <a:ext uri="{9D8B030D-6E8A-4147-A177-3AD203B41FA5}">
                      <a16:colId xmlns:a16="http://schemas.microsoft.com/office/drawing/2014/main" val="3376034479"/>
                    </a:ext>
                  </a:extLst>
                </a:gridCol>
                <a:gridCol w="1369448">
                  <a:extLst>
                    <a:ext uri="{9D8B030D-6E8A-4147-A177-3AD203B41FA5}">
                      <a16:colId xmlns:a16="http://schemas.microsoft.com/office/drawing/2014/main" val="290065113"/>
                    </a:ext>
                  </a:extLst>
                </a:gridCol>
                <a:gridCol w="1369448">
                  <a:extLst>
                    <a:ext uri="{9D8B030D-6E8A-4147-A177-3AD203B41FA5}">
                      <a16:colId xmlns:a16="http://schemas.microsoft.com/office/drawing/2014/main" val="1244056836"/>
                    </a:ext>
                  </a:extLst>
                </a:gridCol>
                <a:gridCol w="1369448">
                  <a:extLst>
                    <a:ext uri="{9D8B030D-6E8A-4147-A177-3AD203B41FA5}">
                      <a16:colId xmlns:a16="http://schemas.microsoft.com/office/drawing/2014/main" val="4037018251"/>
                    </a:ext>
                  </a:extLst>
                </a:gridCol>
              </a:tblGrid>
              <a:tr h="575282">
                <a:tc gridSpan="2">
                  <a:txBody>
                    <a:bodyPr/>
                    <a:lstStyle/>
                    <a:p>
                      <a:pPr algn="ctr"/>
                      <a:r>
                        <a:rPr lang="es-ES" sz="2400" b="1" dirty="0">
                          <a:effectLst/>
                          <a:latin typeface="Arial" panose="020B0604020202020204" pitchFamily="34" charset="0"/>
                          <a:cs typeface="Arial" panose="020B0604020202020204" pitchFamily="34" charset="0"/>
                        </a:rPr>
                        <a:t>SELECT YOUR MODEL</a:t>
                      </a:r>
                      <a:endParaRPr lang="en-GB" sz="2400" b="1" dirty="0">
                        <a:effectLst/>
                        <a:latin typeface="Arial" panose="020B0604020202020204" pitchFamily="34" charset="0"/>
                        <a:cs typeface="Arial" panose="020B0604020202020204" pitchFamily="34" charset="0"/>
                      </a:endParaRPr>
                    </a:p>
                  </a:txBody>
                  <a:tcPr marL="68580" marR="68580" marT="0" marB="0" anchor="ctr">
                    <a:lnL>
                      <a:noFill/>
                    </a:lnL>
                    <a:lnR>
                      <a:noFill/>
                    </a:lnR>
                    <a:lnT>
                      <a:noFill/>
                    </a:lnT>
                    <a:lnB>
                      <a:noFill/>
                    </a:lnB>
                  </a:tcPr>
                </a:tc>
                <a:tc hMerge="1">
                  <a:txBody>
                    <a:bodyPr/>
                    <a:lstStyle/>
                    <a:p>
                      <a:pPr algn="ctr"/>
                      <a:endParaRPr lang="en-GB" sz="1000" dirty="0">
                        <a:effectLst/>
                        <a:latin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a:noFill/>
                    </a:lnT>
                    <a:lnB>
                      <a:noFill/>
                    </a:lnB>
                  </a:tcPr>
                </a:tc>
                <a:tc grid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Test</a:t>
                      </a:r>
                      <a:endParaRPr lang="en-GB" sz="36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38010922"/>
                  </a:ext>
                </a:extLst>
              </a:tr>
              <a:tr h="745103">
                <a:tc>
                  <a:txBody>
                    <a:bodyPr/>
                    <a:lstStyle/>
                    <a:p>
                      <a:endParaRPr lang="en-GB" sz="1000">
                        <a:effectLst/>
                        <a:latin typeface="Times New Roman" panose="02020603050405020304" pitchFamily="18" charset="0"/>
                      </a:endParaRPr>
                    </a:p>
                  </a:txBody>
                  <a:tcPr marL="68580" marR="6858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endParaRPr lang="en-GB" sz="100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124275185"/>
                  </a:ext>
                </a:extLst>
              </a:tr>
              <a:tr h="745103">
                <a:tc row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Train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99761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648550"/>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88479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35927994"/>
                  </a:ext>
                </a:extLst>
              </a:tr>
            </a:tbl>
          </a:graphicData>
        </a:graphic>
      </p:graphicFrame>
      <p:pic>
        <p:nvPicPr>
          <p:cNvPr id="14" name="Graphic 13">
            <a:extLst>
              <a:ext uri="{FF2B5EF4-FFF2-40B4-BE49-F238E27FC236}">
                <a16:creationId xmlns:a16="http://schemas.microsoft.com/office/drawing/2014/main" id="{4E5E409E-4644-489D-A2CE-D0EB36109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6249" y="2382268"/>
            <a:ext cx="3047245" cy="558145"/>
          </a:xfrm>
          <a:prstGeom prst="rect">
            <a:avLst/>
          </a:prstGeom>
        </p:spPr>
      </p:pic>
      <p:sp>
        <p:nvSpPr>
          <p:cNvPr id="29" name="Flecha: a la derecha 21">
            <a:extLst>
              <a:ext uri="{FF2B5EF4-FFF2-40B4-BE49-F238E27FC236}">
                <a16:creationId xmlns:a16="http://schemas.microsoft.com/office/drawing/2014/main" id="{261C4E89-851F-4064-974C-31654D3B9AEF}"/>
              </a:ext>
            </a:extLst>
          </p:cNvPr>
          <p:cNvSpPr/>
          <p:nvPr/>
        </p:nvSpPr>
        <p:spPr>
          <a:xfrm rot="5400000">
            <a:off x="2612134" y="2187828"/>
            <a:ext cx="178291" cy="2105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A49F562-BE5A-4B08-9E64-8F367B8AA4D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25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federado</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3664526567"/>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199715830"/>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1598754955"/>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4058351114"/>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pic>
        <p:nvPicPr>
          <p:cNvPr id="20" name="Gráfico 21">
            <a:extLst>
              <a:ext uri="{FF2B5EF4-FFF2-40B4-BE49-F238E27FC236}">
                <a16:creationId xmlns:a16="http://schemas.microsoft.com/office/drawing/2014/main" id="{653B48EB-C715-4733-A967-D1665A52C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3259096"/>
            <a:ext cx="476054" cy="476054"/>
          </a:xfrm>
          <a:prstGeom prst="rect">
            <a:avLst/>
          </a:prstGeom>
        </p:spPr>
      </p:pic>
      <p:pic>
        <p:nvPicPr>
          <p:cNvPr id="21" name="Gráfico 21">
            <a:extLst>
              <a:ext uri="{FF2B5EF4-FFF2-40B4-BE49-F238E27FC236}">
                <a16:creationId xmlns:a16="http://schemas.microsoft.com/office/drawing/2014/main" id="{C802B7BA-3C79-4A4D-90A0-CD5B5AD2E4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5589154"/>
            <a:ext cx="476054" cy="476054"/>
          </a:xfrm>
          <a:prstGeom prst="rect">
            <a:avLst/>
          </a:prstGeom>
        </p:spPr>
      </p:pic>
      <p:pic>
        <p:nvPicPr>
          <p:cNvPr id="22" name="Gráfico 21">
            <a:extLst>
              <a:ext uri="{FF2B5EF4-FFF2-40B4-BE49-F238E27FC236}">
                <a16:creationId xmlns:a16="http://schemas.microsoft.com/office/drawing/2014/main" id="{F80A1FEC-8D33-4E2E-863E-B0B141EEEA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066020" y="3261707"/>
            <a:ext cx="476054" cy="476054"/>
          </a:xfrm>
          <a:prstGeom prst="rect">
            <a:avLst/>
          </a:prstGeom>
        </p:spPr>
      </p:pic>
      <p:sp>
        <p:nvSpPr>
          <p:cNvPr id="29" name="TextBox 28">
            <a:extLst>
              <a:ext uri="{FF2B5EF4-FFF2-40B4-BE49-F238E27FC236}">
                <a16:creationId xmlns:a16="http://schemas.microsoft.com/office/drawing/2014/main" id="{DB3E1388-786F-4078-AC0A-C7155F79210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837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Comparación entre aproximaciones</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5FE3F0F-D5C9-4F28-B583-D8A4405894CB}"/>
              </a:ext>
            </a:extLst>
          </p:cNvPr>
          <p:cNvGraphicFramePr>
            <a:graphicFrameLocks noGrp="1"/>
          </p:cNvGraphicFramePr>
          <p:nvPr>
            <p:extLst>
              <p:ext uri="{D42A27DB-BD31-4B8C-83A1-F6EECF244321}">
                <p14:modId xmlns:p14="http://schemas.microsoft.com/office/powerpoint/2010/main" val="4052825954"/>
              </p:ext>
            </p:extLst>
          </p:nvPr>
        </p:nvGraphicFramePr>
        <p:xfrm>
          <a:off x="473250" y="1711225"/>
          <a:ext cx="11245500" cy="4258110"/>
        </p:xfrm>
        <a:graphic>
          <a:graphicData uri="http://schemas.openxmlformats.org/drawingml/2006/table">
            <a:tbl>
              <a:tblPr firstRow="1" firstCol="1" bandRow="1"/>
              <a:tblGrid>
                <a:gridCol w="3811692">
                  <a:extLst>
                    <a:ext uri="{9D8B030D-6E8A-4147-A177-3AD203B41FA5}">
                      <a16:colId xmlns:a16="http://schemas.microsoft.com/office/drawing/2014/main" val="124408296"/>
                    </a:ext>
                  </a:extLst>
                </a:gridCol>
                <a:gridCol w="1530055">
                  <a:extLst>
                    <a:ext uri="{9D8B030D-6E8A-4147-A177-3AD203B41FA5}">
                      <a16:colId xmlns:a16="http://schemas.microsoft.com/office/drawing/2014/main" val="20368507"/>
                    </a:ext>
                  </a:extLst>
                </a:gridCol>
                <a:gridCol w="1738455">
                  <a:extLst>
                    <a:ext uri="{9D8B030D-6E8A-4147-A177-3AD203B41FA5}">
                      <a16:colId xmlns:a16="http://schemas.microsoft.com/office/drawing/2014/main" val="2896553606"/>
                    </a:ext>
                  </a:extLst>
                </a:gridCol>
                <a:gridCol w="2067859">
                  <a:extLst>
                    <a:ext uri="{9D8B030D-6E8A-4147-A177-3AD203B41FA5}">
                      <a16:colId xmlns:a16="http://schemas.microsoft.com/office/drawing/2014/main" val="3573920908"/>
                    </a:ext>
                  </a:extLst>
                </a:gridCol>
                <a:gridCol w="2097439">
                  <a:extLst>
                    <a:ext uri="{9D8B030D-6E8A-4147-A177-3AD203B41FA5}">
                      <a16:colId xmlns:a16="http://schemas.microsoft.com/office/drawing/2014/main" val="1446970375"/>
                    </a:ext>
                  </a:extLst>
                </a:gridCol>
              </a:tblGrid>
              <a:tr h="957250">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a:noFill/>
                    </a:lnB>
                  </a:tcPr>
                </a:tc>
                <a:tc gridSpan="4">
                  <a:txBody>
                    <a:bodyPr/>
                    <a:lstStyle/>
                    <a:p>
                      <a:pPr algn="ctr">
                        <a:spcAft>
                          <a:spcPts val="0"/>
                        </a:spcAft>
                      </a:pPr>
                      <a:r>
                        <a:rPr lang="es-ES"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Instalación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36584997"/>
                  </a:ext>
                </a:extLst>
              </a:tr>
              <a:tr h="660172">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3230870071"/>
                  </a:ext>
                </a:extLst>
              </a:tr>
              <a:tr h="660172">
                <a:tc>
                  <a:txBody>
                    <a:bodyPr/>
                    <a:lstStyle/>
                    <a:p>
                      <a:pPr algn="l">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Entrenamiento local</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325803"/>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(peor)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 (B)</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33754"/>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(mejor)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971922"/>
                  </a:ext>
                </a:extLst>
              </a:tr>
              <a:tr h="660172">
                <a:tc>
                  <a:txBody>
                    <a:bodyPr/>
                    <a:lstStyle/>
                    <a:p>
                      <a:pPr algn="l">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Federated Learning</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0.87</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62519"/>
                  </a:ext>
                </a:extLst>
              </a:tr>
            </a:tbl>
          </a:graphicData>
        </a:graphic>
      </p:graphicFrame>
      <p:sp>
        <p:nvSpPr>
          <p:cNvPr id="11" name="TextBox 10">
            <a:extLst>
              <a:ext uri="{FF2B5EF4-FFF2-40B4-BE49-F238E27FC236}">
                <a16:creationId xmlns:a16="http://schemas.microsoft.com/office/drawing/2014/main" id="{55159742-29B9-4508-A237-E45D673C229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EF55B8C2-BB6E-4C8C-AAF7-9B22B008B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026" y="1728285"/>
            <a:ext cx="3394874" cy="1508445"/>
          </a:xfrm>
          <a:prstGeom prst="rect">
            <a:avLst/>
          </a:prstGeom>
        </p:spPr>
      </p:pic>
    </p:spTree>
    <p:extLst>
      <p:ext uri="{BB962C8B-B14F-4D97-AF65-F5344CB8AC3E}">
        <p14:creationId xmlns:p14="http://schemas.microsoft.com/office/powerpoint/2010/main" val="21202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Conclusiones</a:t>
            </a:r>
            <a:endParaRPr lang="en-GB" sz="440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763A606-8F29-4B36-B167-63F6E3671022}"/>
              </a:ext>
            </a:extLst>
          </p:cNvPr>
          <p:cNvGrpSpPr/>
          <p:nvPr/>
        </p:nvGrpSpPr>
        <p:grpSpPr>
          <a:xfrm>
            <a:off x="1010731" y="1798852"/>
            <a:ext cx="10099229" cy="1207272"/>
            <a:chOff x="1010731" y="1798852"/>
            <a:chExt cx="10099229" cy="1207272"/>
          </a:xfrm>
        </p:grpSpPr>
        <p:pic>
          <p:nvPicPr>
            <p:cNvPr id="4" name="Graphic 3">
              <a:extLst>
                <a:ext uri="{FF2B5EF4-FFF2-40B4-BE49-F238E27FC236}">
                  <a16:creationId xmlns:a16="http://schemas.microsoft.com/office/drawing/2014/main" id="{5C5A002A-0239-4E90-82ED-77D28623B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2163703"/>
              <a:ext cx="1740059" cy="727354"/>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Ofrece resultados similares a la solución óptima basada en el intercambio de modelos</a:t>
              </a:r>
            </a:p>
          </p:txBody>
        </p:sp>
        <p:sp>
          <p:nvSpPr>
            <p:cNvPr id="5" name="TextBox 4">
              <a:extLst>
                <a:ext uri="{FF2B5EF4-FFF2-40B4-BE49-F238E27FC236}">
                  <a16:creationId xmlns:a16="http://schemas.microsoft.com/office/drawing/2014/main" id="{4241A431-AADF-4BDE-81E3-DB50BC4B4EB3}"/>
                </a:ext>
              </a:extLst>
            </p:cNvPr>
            <p:cNvSpPr txBox="1"/>
            <p:nvPr/>
          </p:nvSpPr>
          <p:spPr>
            <a:xfrm>
              <a:off x="1426209" y="1798852"/>
              <a:ext cx="89005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DRAW</a:t>
              </a:r>
            </a:p>
          </p:txBody>
        </p:sp>
      </p:grpSp>
      <p:grpSp>
        <p:nvGrpSpPr>
          <p:cNvPr id="8" name="Group 7">
            <a:extLst>
              <a:ext uri="{FF2B5EF4-FFF2-40B4-BE49-F238E27FC236}">
                <a16:creationId xmlns:a16="http://schemas.microsoft.com/office/drawing/2014/main" id="{E549B873-3C9D-45B3-8745-8D6EF4F1782A}"/>
              </a:ext>
            </a:extLst>
          </p:cNvPr>
          <p:cNvGrpSpPr/>
          <p:nvPr/>
        </p:nvGrpSpPr>
        <p:grpSpPr>
          <a:xfrm>
            <a:off x="881161" y="3369488"/>
            <a:ext cx="10228799" cy="1108007"/>
            <a:chOff x="881161" y="3369488"/>
            <a:chExt cx="10228799" cy="110800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Resultados mejores que la peor de las soluciones de intercambiabilidad</a:t>
              </a:r>
              <a:endParaRPr lang="en-US" sz="2800" b="1" dirty="0">
                <a:solidFill>
                  <a:schemeClr val="bg1"/>
                </a:solidFill>
                <a:latin typeface="Arial" panose="020B0604020202020204" pitchFamily="34" charset="0"/>
                <a:cs typeface="Arial" panose="020B0604020202020204" pitchFamily="34" charset="0"/>
              </a:endParaRPr>
            </a:p>
          </p:txBody>
        </p:sp>
        <p:pic>
          <p:nvPicPr>
            <p:cNvPr id="24" name="Graphic 23">
              <a:extLst>
                <a:ext uri="{FF2B5EF4-FFF2-40B4-BE49-F238E27FC236}">
                  <a16:creationId xmlns:a16="http://schemas.microsoft.com/office/drawing/2014/main" id="{75564AD3-482D-492D-B665-BC75CE14C6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3708042"/>
              <a:ext cx="1740059" cy="727354"/>
            </a:xfrm>
            <a:prstGeom prst="rect">
              <a:avLst/>
            </a:prstGeom>
          </p:spPr>
        </p:pic>
        <p:sp>
          <p:nvSpPr>
            <p:cNvPr id="25" name="TextBox 24">
              <a:extLst>
                <a:ext uri="{FF2B5EF4-FFF2-40B4-BE49-F238E27FC236}">
                  <a16:creationId xmlns:a16="http://schemas.microsoft.com/office/drawing/2014/main" id="{F71117E9-6B20-4E54-A70A-F5D3F5BBD43C}"/>
                </a:ext>
              </a:extLst>
            </p:cNvPr>
            <p:cNvSpPr txBox="1"/>
            <p:nvPr/>
          </p:nvSpPr>
          <p:spPr>
            <a:xfrm>
              <a:off x="881161" y="3369488"/>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6" name="TextBox 25">
              <a:extLst>
                <a:ext uri="{FF2B5EF4-FFF2-40B4-BE49-F238E27FC236}">
                  <a16:creationId xmlns:a16="http://schemas.microsoft.com/office/drawing/2014/main" id="{E1D28C0D-4AA0-4222-8A38-77D086FB1BBB}"/>
                </a:ext>
              </a:extLst>
            </p:cNvPr>
            <p:cNvSpPr txBox="1"/>
            <p:nvPr/>
          </p:nvSpPr>
          <p:spPr>
            <a:xfrm>
              <a:off x="1896182" y="3369488"/>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grpSp>
        <p:nvGrpSpPr>
          <p:cNvPr id="10" name="Group 9">
            <a:extLst>
              <a:ext uri="{FF2B5EF4-FFF2-40B4-BE49-F238E27FC236}">
                <a16:creationId xmlns:a16="http://schemas.microsoft.com/office/drawing/2014/main" id="{80944E04-C695-445C-AC6C-3EBBFFB75512}"/>
              </a:ext>
            </a:extLst>
          </p:cNvPr>
          <p:cNvGrpSpPr/>
          <p:nvPr/>
        </p:nvGrpSpPr>
        <p:grpSpPr>
          <a:xfrm>
            <a:off x="881161" y="4844563"/>
            <a:ext cx="10228799" cy="1104303"/>
            <a:chOff x="881161" y="4844563"/>
            <a:chExt cx="10228799" cy="110430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Todos son responsables de la creación del modelo, nadie es propietario exclusivo de este</a:t>
              </a:r>
              <a:endParaRPr lang="en-US" sz="2800" b="1" dirty="0">
                <a:solidFill>
                  <a:schemeClr val="bg1"/>
                </a:solidFill>
                <a:latin typeface="Arial" panose="020B0604020202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E82CE8C2-5047-4CC3-A05E-603DA139D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5183117"/>
              <a:ext cx="1740059" cy="727354"/>
            </a:xfrm>
            <a:prstGeom prst="rect">
              <a:avLst/>
            </a:prstGeom>
          </p:spPr>
        </p:pic>
        <p:sp>
          <p:nvSpPr>
            <p:cNvPr id="28" name="TextBox 27">
              <a:extLst>
                <a:ext uri="{FF2B5EF4-FFF2-40B4-BE49-F238E27FC236}">
                  <a16:creationId xmlns:a16="http://schemas.microsoft.com/office/drawing/2014/main" id="{BB11C2A9-F666-4BAC-9271-0ECD2E124A12}"/>
                </a:ext>
              </a:extLst>
            </p:cNvPr>
            <p:cNvSpPr txBox="1"/>
            <p:nvPr/>
          </p:nvSpPr>
          <p:spPr>
            <a:xfrm>
              <a:off x="881161" y="4844563"/>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9" name="TextBox 28">
              <a:extLst>
                <a:ext uri="{FF2B5EF4-FFF2-40B4-BE49-F238E27FC236}">
                  <a16:creationId xmlns:a16="http://schemas.microsoft.com/office/drawing/2014/main" id="{B9AFCD71-128B-4E30-AA93-09831A1F5C61}"/>
                </a:ext>
              </a:extLst>
            </p:cNvPr>
            <p:cNvSpPr txBox="1"/>
            <p:nvPr/>
          </p:nvSpPr>
          <p:spPr>
            <a:xfrm>
              <a:off x="1896182" y="4844563"/>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sp>
        <p:nvSpPr>
          <p:cNvPr id="30" name="TextBox 29">
            <a:extLst>
              <a:ext uri="{FF2B5EF4-FFF2-40B4-BE49-F238E27FC236}">
                <a16:creationId xmlns:a16="http://schemas.microsoft.com/office/drawing/2014/main" id="{F96E8890-E9C6-4F54-A923-70706F08AC8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09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0" y="299457"/>
            <a:ext cx="1219199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 y justificación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C0AB665-B2CC-4D84-B2DA-13D7C5D3F7D3}"/>
              </a:ext>
            </a:extLst>
          </p:cNvPr>
          <p:cNvGrpSpPr/>
          <p:nvPr/>
        </p:nvGrpSpPr>
        <p:grpSpPr>
          <a:xfrm>
            <a:off x="1348625" y="3265844"/>
            <a:ext cx="9761335" cy="1125540"/>
            <a:chOff x="1348625" y="3265844"/>
            <a:chExt cx="9761335" cy="112554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8625" y="3265844"/>
              <a:ext cx="1112086" cy="1125540"/>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B2D31133-F653-4867-9681-44095232F736}"/>
              </a:ext>
            </a:extLst>
          </p:cNvPr>
          <p:cNvGrpSpPr/>
          <p:nvPr/>
        </p:nvGrpSpPr>
        <p:grpSpPr>
          <a:xfrm>
            <a:off x="1371600" y="1828800"/>
            <a:ext cx="9738360" cy="954107"/>
            <a:chOff x="1371600" y="1828800"/>
            <a:chExt cx="9738360" cy="954107"/>
          </a:xfrm>
        </p:grpSpPr>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 </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grpSp>
      <p:grpSp>
        <p:nvGrpSpPr>
          <p:cNvPr id="11" name="Group 10">
            <a:extLst>
              <a:ext uri="{FF2B5EF4-FFF2-40B4-BE49-F238E27FC236}">
                <a16:creationId xmlns:a16="http://schemas.microsoft.com/office/drawing/2014/main" id="{8A9A6DD5-93F8-42AB-A0D7-27E6C00A416D}"/>
              </a:ext>
            </a:extLst>
          </p:cNvPr>
          <p:cNvGrpSpPr/>
          <p:nvPr/>
        </p:nvGrpSpPr>
        <p:grpSpPr>
          <a:xfrm>
            <a:off x="1348625" y="4765429"/>
            <a:ext cx="9761336" cy="1212634"/>
            <a:chOff x="1348625" y="4765429"/>
            <a:chExt cx="9761336" cy="1212634"/>
          </a:xfrm>
        </p:grpSpPr>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grpSp>
      <p:sp>
        <p:nvSpPr>
          <p:cNvPr id="13" name="TextBox 12">
            <a:extLst>
              <a:ext uri="{FF2B5EF4-FFF2-40B4-BE49-F238E27FC236}">
                <a16:creationId xmlns:a16="http://schemas.microsoft.com/office/drawing/2014/main" id="{08F34ACB-7C30-4919-98DE-C7B8F24C95A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4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Trabajo futuro</a:t>
            </a:r>
            <a:endParaRPr lang="en-GB" sz="4400" b="1" dirty="0">
              <a:solidFill>
                <a:schemeClr val="bg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6853D2D-7628-4E01-A2C8-90357A8246EB}"/>
              </a:ext>
            </a:extLst>
          </p:cNvPr>
          <p:cNvGrpSpPr/>
          <p:nvPr/>
        </p:nvGrpSpPr>
        <p:grpSpPr>
          <a:xfrm>
            <a:off x="561488" y="1462121"/>
            <a:ext cx="11069021" cy="4643261"/>
            <a:chOff x="561488" y="1462121"/>
            <a:chExt cx="11069021" cy="4643261"/>
          </a:xfrm>
        </p:grpSpPr>
        <p:pic>
          <p:nvPicPr>
            <p:cNvPr id="7" name="Graphic 6">
              <a:extLst>
                <a:ext uri="{FF2B5EF4-FFF2-40B4-BE49-F238E27FC236}">
                  <a16:creationId xmlns:a16="http://schemas.microsoft.com/office/drawing/2014/main" id="{9103A3A7-24C0-4F1E-ACD6-2A9B86E57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5291" y="1462121"/>
              <a:ext cx="2621417" cy="2982062"/>
            </a:xfrm>
            <a:prstGeom prst="rect">
              <a:avLst/>
            </a:prstGeom>
          </p:spPr>
        </p:pic>
        <p:sp>
          <p:nvSpPr>
            <p:cNvPr id="22" name="Rectángulo 4">
              <a:extLst>
                <a:ext uri="{FF2B5EF4-FFF2-40B4-BE49-F238E27FC236}">
                  <a16:creationId xmlns:a16="http://schemas.microsoft.com/office/drawing/2014/main" id="{AEFE4145-4DFB-4DE2-9994-85B5870DB7B8}"/>
                </a:ext>
              </a:extLst>
            </p:cNvPr>
            <p:cNvSpPr/>
            <p:nvPr/>
          </p:nvSpPr>
          <p:spPr>
            <a:xfrm>
              <a:off x="561488" y="4658832"/>
              <a:ext cx="11069021" cy="1446550"/>
            </a:xfrm>
            <a:prstGeom prst="rect">
              <a:avLst/>
            </a:prstGeom>
            <a:solidFill>
              <a:schemeClr val="tx1"/>
            </a:solidFill>
          </p:spPr>
          <p:txBody>
            <a:bodyPr wrap="square">
              <a:spAutoFit/>
            </a:bodyPr>
            <a:lstStyle/>
            <a:p>
              <a:pPr algn="ctr"/>
              <a:r>
                <a:rPr lang="es-ES" sz="4400" b="1" dirty="0">
                  <a:solidFill>
                    <a:schemeClr val="bg1"/>
                  </a:solidFill>
                  <a:latin typeface="Arial" panose="020B0604020202020204" pitchFamily="34" charset="0"/>
                  <a:cs typeface="Arial" panose="020B0604020202020204" pitchFamily="34" charset="0"/>
                </a:rPr>
                <a:t>Aplicación del método descrito en entornos industriales reales</a:t>
              </a:r>
              <a:r>
                <a:rPr lang="en-US" sz="4400" b="1" dirty="0">
                  <a:solidFill>
                    <a:schemeClr val="bg1"/>
                  </a:solidFill>
                  <a:latin typeface="Arial" panose="020B0604020202020204" pitchFamily="34" charset="0"/>
                  <a:cs typeface="Arial" panose="020B0604020202020204" pitchFamily="34" charset="0"/>
                </a:rPr>
                <a:t> </a:t>
              </a:r>
            </a:p>
          </p:txBody>
        </p:sp>
      </p:grpSp>
      <p:sp>
        <p:nvSpPr>
          <p:cNvPr id="23" name="TextBox 22">
            <a:extLst>
              <a:ext uri="{FF2B5EF4-FFF2-40B4-BE49-F238E27FC236}">
                <a16:creationId xmlns:a16="http://schemas.microsoft.com/office/drawing/2014/main" id="{41D143FF-A0C7-4D8B-99D0-5A3607EDBC3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82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Gracias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EFADB1F2-05CA-4A3B-A42A-4FF505CA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68861">
            <a:off x="4505324" y="1977531"/>
            <a:ext cx="3181352" cy="3659750"/>
          </a:xfrm>
          <a:prstGeom prst="rect">
            <a:avLst/>
          </a:prstGeom>
        </p:spPr>
      </p:pic>
      <p:sp>
        <p:nvSpPr>
          <p:cNvPr id="11" name="TextBox 10">
            <a:extLst>
              <a:ext uri="{FF2B5EF4-FFF2-40B4-BE49-F238E27FC236}">
                <a16:creationId xmlns:a16="http://schemas.microsoft.com/office/drawing/2014/main" id="{7107E7F1-8E63-4B6A-A377-86438D4C9E55}"/>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60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1CE34936-409B-48AF-8C27-EBD03D7DAE61}"/>
              </a:ext>
            </a:extLst>
          </p:cNvPr>
          <p:cNvGrpSpPr/>
          <p:nvPr/>
        </p:nvGrpSpPr>
        <p:grpSpPr>
          <a:xfrm>
            <a:off x="970844" y="1595686"/>
            <a:ext cx="10139116" cy="1785422"/>
            <a:chOff x="970844" y="1595686"/>
            <a:chExt cx="10139116" cy="1785422"/>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844" y="1595686"/>
              <a:ext cx="1797535" cy="1785422"/>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grpSp>
      <p:grpSp>
        <p:nvGrpSpPr>
          <p:cNvPr id="3" name="Group 2">
            <a:extLst>
              <a:ext uri="{FF2B5EF4-FFF2-40B4-BE49-F238E27FC236}">
                <a16:creationId xmlns:a16="http://schemas.microsoft.com/office/drawing/2014/main" id="{D9E8F8AC-D131-4F01-953B-65AA59B66BF7}"/>
              </a:ext>
            </a:extLst>
          </p:cNvPr>
          <p:cNvGrpSpPr/>
          <p:nvPr/>
        </p:nvGrpSpPr>
        <p:grpSpPr>
          <a:xfrm>
            <a:off x="1563240" y="3523388"/>
            <a:ext cx="9546720" cy="970647"/>
            <a:chOff x="1563240" y="3523388"/>
            <a:chExt cx="9546720" cy="97064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grpSp>
      <p:grpSp>
        <p:nvGrpSpPr>
          <p:cNvPr id="4" name="Group 3">
            <a:extLst>
              <a:ext uri="{FF2B5EF4-FFF2-40B4-BE49-F238E27FC236}">
                <a16:creationId xmlns:a16="http://schemas.microsoft.com/office/drawing/2014/main" id="{30944CBD-A493-455B-9FAB-491763F5DEEB}"/>
              </a:ext>
            </a:extLst>
          </p:cNvPr>
          <p:cNvGrpSpPr/>
          <p:nvPr/>
        </p:nvGrpSpPr>
        <p:grpSpPr>
          <a:xfrm>
            <a:off x="1049868" y="4597400"/>
            <a:ext cx="10060092" cy="1351466"/>
            <a:chOff x="1049868" y="4597400"/>
            <a:chExt cx="10060092" cy="1351466"/>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grpSp>
      <p:sp>
        <p:nvSpPr>
          <p:cNvPr id="12" name="TextBox 11">
            <a:extLst>
              <a:ext uri="{FF2B5EF4-FFF2-40B4-BE49-F238E27FC236}">
                <a16:creationId xmlns:a16="http://schemas.microsoft.com/office/drawing/2014/main" id="{C8B1414B-384D-4E99-8494-B13F3C15196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948BEF-98BB-4B18-906A-D78F21892BE2}"/>
              </a:ext>
            </a:extLst>
          </p:cNvPr>
          <p:cNvGrpSpPr/>
          <p:nvPr/>
        </p:nvGrpSpPr>
        <p:grpSpPr>
          <a:xfrm>
            <a:off x="1239636" y="3244925"/>
            <a:ext cx="9870324" cy="1511032"/>
            <a:chOff x="1239636" y="3244925"/>
            <a:chExt cx="9870324" cy="1511032"/>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636" y="3244925"/>
              <a:ext cx="1337504" cy="1511032"/>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Aplicación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tradicional</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 nivel local</a:t>
              </a:r>
            </a:p>
          </p:txBody>
        </p:sp>
      </p:grpSp>
      <p:grpSp>
        <p:nvGrpSpPr>
          <p:cNvPr id="4" name="Group 3">
            <a:extLst>
              <a:ext uri="{FF2B5EF4-FFF2-40B4-BE49-F238E27FC236}">
                <a16:creationId xmlns:a16="http://schemas.microsoft.com/office/drawing/2014/main" id="{4CD6C8B4-D930-4139-B05B-D5919C980B77}"/>
              </a:ext>
            </a:extLst>
          </p:cNvPr>
          <p:cNvGrpSpPr/>
          <p:nvPr/>
        </p:nvGrpSpPr>
        <p:grpSpPr>
          <a:xfrm>
            <a:off x="1291168" y="4854593"/>
            <a:ext cx="9818792" cy="1234440"/>
            <a:chOff x="1291168" y="4854593"/>
            <a:chExt cx="9818792" cy="1234440"/>
          </a:xfrm>
        </p:grpSpPr>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Aplicación del </a:t>
              </a:r>
              <a:r>
                <a:rPr lang="en-US" sz="2800" b="1" dirty="0">
                  <a:solidFill>
                    <a:srgbClr val="00B050"/>
                  </a:solidFill>
                  <a:latin typeface="Arial" panose="020B0604020202020204" pitchFamily="34" charset="0"/>
                  <a:ea typeface="Times New Roman" panose="02020603050405020304" pitchFamily="18" charset="0"/>
                </a:rPr>
                <a:t>Federated Learning </a:t>
              </a:r>
              <a:r>
                <a:rPr lang="es-ES" sz="2800" b="1" dirty="0">
                  <a:solidFill>
                    <a:schemeClr val="bg1"/>
                  </a:solidFill>
                  <a:latin typeface="Arial" panose="020B0604020202020204" pitchFamily="34" charset="0"/>
                  <a:ea typeface="Times New Roman" panose="02020603050405020304" pitchFamily="18" charset="0"/>
                </a:rPr>
                <a:t>para poder  cumplir con las restricciones establecidas</a:t>
              </a:r>
              <a:endParaRPr lang="es-ES" sz="2800" b="1" dirty="0">
                <a:solidFill>
                  <a:schemeClr val="bg1"/>
                </a:solidFill>
              </a:endParaRP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1168" y="4854593"/>
              <a:ext cx="1234440" cy="1234440"/>
            </a:xfrm>
            <a:prstGeom prst="rect">
              <a:avLst/>
            </a:prstGeom>
          </p:spPr>
        </p:pic>
      </p:gr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0" y="307987"/>
            <a:ext cx="1219200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 (II)</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DD72DB7-813B-4DB3-840E-DA1786E998D0}"/>
              </a:ext>
            </a:extLst>
          </p:cNvPr>
          <p:cNvGrpSpPr/>
          <p:nvPr/>
        </p:nvGrpSpPr>
        <p:grpSpPr>
          <a:xfrm>
            <a:off x="1371600" y="1587500"/>
            <a:ext cx="9738360" cy="1568073"/>
            <a:chOff x="1371600" y="1587500"/>
            <a:chExt cx="9738360" cy="1568073"/>
          </a:xfrm>
        </p:grpSpPr>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Disponibilidad de los datos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1600" y="1587500"/>
              <a:ext cx="1234440" cy="1568073"/>
            </a:xfrm>
            <a:prstGeom prst="rect">
              <a:avLst/>
            </a:prstGeom>
          </p:spPr>
        </p:pic>
      </p:grpSp>
      <p:sp>
        <p:nvSpPr>
          <p:cNvPr id="13" name="TextBox 12">
            <a:extLst>
              <a:ext uri="{FF2B5EF4-FFF2-40B4-BE49-F238E27FC236}">
                <a16:creationId xmlns:a16="http://schemas.microsoft.com/office/drawing/2014/main" id="{13F4B820-D05A-44BA-9813-67AFA5C0DE7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7163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062103"/>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Su objetivo es crear programas capaces de generalizar comportamientos a través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hacer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una gran variedad de aplicaciones, incluyendo: motores de búsqueda, diagnóstico médico, detección de fraude en el uso de tarjetas de crédito, clasificación de secuencias de ADN, videojuegos, etc.</a:t>
            </a:r>
          </a:p>
        </p:txBody>
      </p:sp>
      <p:sp>
        <p:nvSpPr>
          <p:cNvPr id="10" name="TextBox 9">
            <a:extLst>
              <a:ext uri="{FF2B5EF4-FFF2-40B4-BE49-F238E27FC236}">
                <a16:creationId xmlns:a16="http://schemas.microsoft.com/office/drawing/2014/main" id="{4A4C2723-D574-4D2A-84CB-7A4410C6246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14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83ADDED-6239-4486-90CE-DE340E5205A2}"/>
              </a:ext>
            </a:extLst>
          </p:cNvPr>
          <p:cNvGrpSpPr/>
          <p:nvPr/>
        </p:nvGrpSpPr>
        <p:grpSpPr>
          <a:xfrm>
            <a:off x="1415749" y="1717534"/>
            <a:ext cx="9882553" cy="2325463"/>
            <a:chOff x="1415749" y="1717534"/>
            <a:chExt cx="9882553" cy="2325463"/>
          </a:xfrm>
        </p:grpSpPr>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3596" y="1717534"/>
              <a:ext cx="1807333" cy="1452784"/>
            </a:xfrm>
            <a:prstGeom prst="rect">
              <a:avLst/>
            </a:prstGeom>
          </p:spPr>
        </p:pic>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somos niños y vemos por primera un pez no reconoceremos el objeto porque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grpSp>
      <p:grpSp>
        <p:nvGrpSpPr>
          <p:cNvPr id="4" name="Group 3">
            <a:extLst>
              <a:ext uri="{FF2B5EF4-FFF2-40B4-BE49-F238E27FC236}">
                <a16:creationId xmlns:a16="http://schemas.microsoft.com/office/drawing/2014/main" id="{1A79BA3E-A6A6-4AE8-9859-AF3317CAF1EC}"/>
              </a:ext>
            </a:extLst>
          </p:cNvPr>
          <p:cNvGrpSpPr/>
          <p:nvPr/>
        </p:nvGrpSpPr>
        <p:grpSpPr>
          <a:xfrm>
            <a:off x="1079126" y="4105446"/>
            <a:ext cx="10219176" cy="2246769"/>
            <a:chOff x="1079126" y="4105446"/>
            <a:chExt cx="10219176" cy="2246769"/>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5743" y="4493263"/>
              <a:ext cx="1675300" cy="1346653"/>
            </a:xfrm>
            <a:prstGeom prst="rect">
              <a:avLst/>
            </a:prstGeom>
          </p:spPr>
        </p:pic>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grpSp>
      <p:sp>
        <p:nvSpPr>
          <p:cNvPr id="25" name="TextBox 24">
            <a:extLst>
              <a:ext uri="{FF2B5EF4-FFF2-40B4-BE49-F238E27FC236}">
                <a16:creationId xmlns:a16="http://schemas.microsoft.com/office/drawing/2014/main" id="{1440BD78-1C51-4AF6-8FF9-12A010814BEE}"/>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092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7B307D9-378B-45C0-9AED-4FF21C7F6E54}"/>
              </a:ext>
            </a:extLst>
          </p:cNvPr>
          <p:cNvGrpSpPr/>
          <p:nvPr/>
        </p:nvGrpSpPr>
        <p:grpSpPr>
          <a:xfrm>
            <a:off x="1312756" y="1482567"/>
            <a:ext cx="9772797" cy="1419225"/>
            <a:chOff x="1312756" y="1482567"/>
            <a:chExt cx="9772797" cy="1419225"/>
          </a:xfrm>
        </p:grpSpPr>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2756" y="1482567"/>
              <a:ext cx="1295400" cy="1419225"/>
            </a:xfrm>
            <a:prstGeom prst="rect">
              <a:avLst/>
            </a:prstGeom>
          </p:spPr>
        </p:pic>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ECA20B78-5766-47B5-A92B-BCE455AE986A}"/>
              </a:ext>
            </a:extLst>
          </p:cNvPr>
          <p:cNvGrpSpPr/>
          <p:nvPr/>
        </p:nvGrpSpPr>
        <p:grpSpPr>
          <a:xfrm>
            <a:off x="1270652" y="3084764"/>
            <a:ext cx="9839308" cy="1511032"/>
            <a:chOff x="1270652" y="3084764"/>
            <a:chExt cx="9839308" cy="1511032"/>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0652" y="3084764"/>
              <a:ext cx="1337504" cy="1511032"/>
            </a:xfrm>
            <a:prstGeom prst="rect">
              <a:avLst/>
            </a:prstGeom>
          </p:spPr>
        </p:pic>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CEA62AC0-5255-4A25-854E-34F650346E54}"/>
              </a:ext>
            </a:extLst>
          </p:cNvPr>
          <p:cNvGrpSpPr/>
          <p:nvPr/>
        </p:nvGrpSpPr>
        <p:grpSpPr>
          <a:xfrm>
            <a:off x="1318317" y="4722006"/>
            <a:ext cx="9816049" cy="1211603"/>
            <a:chOff x="1318317" y="4722006"/>
            <a:chExt cx="9816049" cy="1211603"/>
          </a:xfrm>
        </p:grpSpPr>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8317" y="4722006"/>
              <a:ext cx="1249039" cy="1211603"/>
            </a:xfrm>
            <a:prstGeom prst="rect">
              <a:avLst/>
            </a:prstGeom>
          </p:spPr>
        </p:pic>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grpSp>
      <p:grpSp>
        <p:nvGrpSpPr>
          <p:cNvPr id="6" name="Group 5">
            <a:extLst>
              <a:ext uri="{FF2B5EF4-FFF2-40B4-BE49-F238E27FC236}">
                <a16:creationId xmlns:a16="http://schemas.microsoft.com/office/drawing/2014/main" id="{22B2D3F7-9192-41A2-B07C-CD746DDAD969}"/>
              </a:ext>
            </a:extLst>
          </p:cNvPr>
          <p:cNvGrpSpPr/>
          <p:nvPr/>
        </p:nvGrpSpPr>
        <p:grpSpPr>
          <a:xfrm>
            <a:off x="6268698" y="2768641"/>
            <a:ext cx="631360" cy="2396625"/>
            <a:chOff x="6268698" y="2768641"/>
            <a:chExt cx="631360" cy="2396625"/>
          </a:xfrm>
        </p:grpSpPr>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87AB904-DB96-49AF-925D-8DB0AF626B2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226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140458"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3" name="Group 2">
            <a:extLst>
              <a:ext uri="{FF2B5EF4-FFF2-40B4-BE49-F238E27FC236}">
                <a16:creationId xmlns:a16="http://schemas.microsoft.com/office/drawing/2014/main" id="{402E2B79-2DB2-4C5F-9329-4F26E57D9DDA}"/>
              </a:ext>
            </a:extLst>
          </p:cNvPr>
          <p:cNvGrpSpPr/>
          <p:nvPr/>
        </p:nvGrpSpPr>
        <p:grpSpPr>
          <a:xfrm>
            <a:off x="73111" y="1595616"/>
            <a:ext cx="11918261" cy="1569661"/>
            <a:chOff x="73111" y="1595616"/>
            <a:chExt cx="11918261" cy="1569661"/>
          </a:xfrm>
        </p:grpSpPr>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grpSp>
      <p:sp>
        <p:nvSpPr>
          <p:cNvPr id="20" name="TextBox 19">
            <a:extLst>
              <a:ext uri="{FF2B5EF4-FFF2-40B4-BE49-F238E27FC236}">
                <a16:creationId xmlns:a16="http://schemas.microsoft.com/office/drawing/2014/main" id="{2EEF9AB5-9C70-49BA-A4CD-51D56F9714D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E98C5B65-76BB-4032-8758-67091F422C19}"/>
              </a:ext>
            </a:extLst>
          </p:cNvPr>
          <p:cNvGrpSpPr/>
          <p:nvPr/>
        </p:nvGrpSpPr>
        <p:grpSpPr>
          <a:xfrm>
            <a:off x="502927" y="3472046"/>
            <a:ext cx="2681734" cy="2566805"/>
            <a:chOff x="502927" y="3472046"/>
            <a:chExt cx="2681734" cy="2566805"/>
          </a:xfrm>
        </p:grpSpPr>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DF3A9EA7-CC0F-41D4-8F44-018C9CD3CF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601" y="3840785"/>
              <a:ext cx="1865790" cy="1945115"/>
            </a:xfrm>
            <a:prstGeom prst="rect">
              <a:avLst/>
            </a:prstGeom>
          </p:spPr>
        </p:pic>
      </p:grpSp>
      <p:grpSp>
        <p:nvGrpSpPr>
          <p:cNvPr id="13" name="Group 12">
            <a:extLst>
              <a:ext uri="{FF2B5EF4-FFF2-40B4-BE49-F238E27FC236}">
                <a16:creationId xmlns:a16="http://schemas.microsoft.com/office/drawing/2014/main" id="{79CB0D10-964F-475A-B562-42849A929986}"/>
              </a:ext>
            </a:extLst>
          </p:cNvPr>
          <p:cNvGrpSpPr/>
          <p:nvPr/>
        </p:nvGrpSpPr>
        <p:grpSpPr>
          <a:xfrm>
            <a:off x="3308041" y="3472046"/>
            <a:ext cx="2681734" cy="2566805"/>
            <a:chOff x="3308041" y="3472046"/>
            <a:chExt cx="2681734" cy="2566805"/>
          </a:xfrm>
        </p:grpSpPr>
        <p:grpSp>
          <p:nvGrpSpPr>
            <p:cNvPr id="5" name="Group 4">
              <a:extLst>
                <a:ext uri="{FF2B5EF4-FFF2-40B4-BE49-F238E27FC236}">
                  <a16:creationId xmlns:a16="http://schemas.microsoft.com/office/drawing/2014/main" id="{73768568-80F7-40DB-AC03-98FC6B86AB81}"/>
                </a:ext>
              </a:extLst>
            </p:cNvPr>
            <p:cNvGrpSpPr/>
            <p:nvPr/>
          </p:nvGrpSpPr>
          <p:grpSpPr>
            <a:xfrm>
              <a:off x="3308041" y="3472046"/>
              <a:ext cx="2681734" cy="2566805"/>
              <a:chOff x="3308041" y="3472046"/>
              <a:chExt cx="2681734" cy="2566805"/>
            </a:xfrm>
          </p:grpSpPr>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grpSp>
        <p:pic>
          <p:nvPicPr>
            <p:cNvPr id="7" name="Graphic 6">
              <a:extLst>
                <a:ext uri="{FF2B5EF4-FFF2-40B4-BE49-F238E27FC236}">
                  <a16:creationId xmlns:a16="http://schemas.microsoft.com/office/drawing/2014/main" id="{2D0EB330-FB53-4344-AB59-C85C3C029B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6547" y="3840785"/>
              <a:ext cx="1864721" cy="1944000"/>
            </a:xfrm>
            <a:prstGeom prst="rect">
              <a:avLst/>
            </a:prstGeom>
          </p:spPr>
        </p:pic>
      </p:grpSp>
      <p:grpSp>
        <p:nvGrpSpPr>
          <p:cNvPr id="14" name="Group 13">
            <a:extLst>
              <a:ext uri="{FF2B5EF4-FFF2-40B4-BE49-F238E27FC236}">
                <a16:creationId xmlns:a16="http://schemas.microsoft.com/office/drawing/2014/main" id="{18B1F6D7-73B7-49C4-96B1-983128CA7E9F}"/>
              </a:ext>
            </a:extLst>
          </p:cNvPr>
          <p:cNvGrpSpPr/>
          <p:nvPr/>
        </p:nvGrpSpPr>
        <p:grpSpPr>
          <a:xfrm>
            <a:off x="6164127" y="3472046"/>
            <a:ext cx="2681734" cy="2566805"/>
            <a:chOff x="6164127" y="3472046"/>
            <a:chExt cx="2681734" cy="2566805"/>
          </a:xfrm>
        </p:grpSpPr>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pic>
          <p:nvPicPr>
            <p:cNvPr id="8" name="Graphic 7">
              <a:extLst>
                <a:ext uri="{FF2B5EF4-FFF2-40B4-BE49-F238E27FC236}">
                  <a16:creationId xmlns:a16="http://schemas.microsoft.com/office/drawing/2014/main" id="{35F1901A-377B-4360-ACC0-50969CB040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72634" y="3843107"/>
              <a:ext cx="1864720" cy="1944000"/>
            </a:xfrm>
            <a:prstGeom prst="rect">
              <a:avLst/>
            </a:prstGeom>
          </p:spPr>
        </p:pic>
      </p:grpSp>
      <p:grpSp>
        <p:nvGrpSpPr>
          <p:cNvPr id="15" name="Group 14">
            <a:extLst>
              <a:ext uri="{FF2B5EF4-FFF2-40B4-BE49-F238E27FC236}">
                <a16:creationId xmlns:a16="http://schemas.microsoft.com/office/drawing/2014/main" id="{F50AC6BA-AC00-47B9-A677-E5B347C9AD64}"/>
              </a:ext>
            </a:extLst>
          </p:cNvPr>
          <p:cNvGrpSpPr/>
          <p:nvPr/>
        </p:nvGrpSpPr>
        <p:grpSpPr>
          <a:xfrm>
            <a:off x="9020213" y="3472046"/>
            <a:ext cx="2681734" cy="2565260"/>
            <a:chOff x="9020213" y="3472046"/>
            <a:chExt cx="2681734" cy="256526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07E3C200-D236-4643-A9F0-895FDCAFA0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28719" y="3840785"/>
              <a:ext cx="1864721" cy="1944000"/>
            </a:xfrm>
            <a:prstGeom prst="rect">
              <a:avLst/>
            </a:prstGeom>
          </p:spPr>
        </p:pic>
      </p:grpSp>
    </p:spTree>
    <p:extLst>
      <p:ext uri="{BB962C8B-B14F-4D97-AF65-F5344CB8AC3E}">
        <p14:creationId xmlns:p14="http://schemas.microsoft.com/office/powerpoint/2010/main" val="78975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521BE6B-FB3E-4C91-808A-4F55727C93D4}"/>
              </a:ext>
            </a:extLst>
          </p:cNvPr>
          <p:cNvGrpSpPr/>
          <p:nvPr/>
        </p:nvGrpSpPr>
        <p:grpSpPr>
          <a:xfrm>
            <a:off x="1299179" y="3429000"/>
            <a:ext cx="9810781" cy="1048495"/>
            <a:chOff x="1299179" y="3429000"/>
            <a:chExt cx="9810781" cy="1048495"/>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9179" y="3429000"/>
              <a:ext cx="1472477" cy="898423"/>
            </a:xfrm>
            <a:prstGeom prst="rect">
              <a:avLst/>
            </a:prstGeom>
          </p:spPr>
        </p:pic>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grpSp>
      <p:grpSp>
        <p:nvGrpSpPr>
          <p:cNvPr id="3" name="Group 2">
            <a:extLst>
              <a:ext uri="{FF2B5EF4-FFF2-40B4-BE49-F238E27FC236}">
                <a16:creationId xmlns:a16="http://schemas.microsoft.com/office/drawing/2014/main" id="{2518FE80-4755-432D-B92E-ADD1C27A3EF7}"/>
              </a:ext>
            </a:extLst>
          </p:cNvPr>
          <p:cNvGrpSpPr/>
          <p:nvPr/>
        </p:nvGrpSpPr>
        <p:grpSpPr>
          <a:xfrm>
            <a:off x="1517091" y="1958012"/>
            <a:ext cx="9592869" cy="1142116"/>
            <a:chOff x="1517091" y="1958012"/>
            <a:chExt cx="9592869" cy="1142116"/>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grpSp>
      <p:grpSp>
        <p:nvGrpSpPr>
          <p:cNvPr id="5" name="Group 4">
            <a:extLst>
              <a:ext uri="{FF2B5EF4-FFF2-40B4-BE49-F238E27FC236}">
                <a16:creationId xmlns:a16="http://schemas.microsoft.com/office/drawing/2014/main" id="{FAC4CB64-A5CA-4858-BC8D-BE3D4CB0C1EF}"/>
              </a:ext>
            </a:extLst>
          </p:cNvPr>
          <p:cNvGrpSpPr/>
          <p:nvPr/>
        </p:nvGrpSpPr>
        <p:grpSpPr>
          <a:xfrm>
            <a:off x="1120290" y="4987472"/>
            <a:ext cx="9989670" cy="961394"/>
            <a:chOff x="1120290" y="4987472"/>
            <a:chExt cx="9989670" cy="961394"/>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grpSp>
      <p:sp>
        <p:nvSpPr>
          <p:cNvPr id="12" name="TextBox 11">
            <a:extLst>
              <a:ext uri="{FF2B5EF4-FFF2-40B4-BE49-F238E27FC236}">
                <a16:creationId xmlns:a16="http://schemas.microsoft.com/office/drawing/2014/main" id="{93889EE0-3BFB-4D9E-B494-5D96325FC21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64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4.5|1.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4516</TotalTime>
  <Words>979</Words>
  <Application>Microsoft Office PowerPoint</Application>
  <PresentationFormat>Widescreen</PresentationFormat>
  <Paragraphs>225</Paragraphs>
  <Slides>21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Helvetica</vt:lpstr>
      <vt:lpstr>Times New Roman</vt:lpstr>
      <vt:lpstr>Office Theme</vt:lpstr>
      <vt:lpstr>Detección de eventos anómalos en un entorno industrial mediante el uso de técnicas de Federated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Darío M.</cp:lastModifiedBy>
  <cp:revision>186</cp:revision>
  <dcterms:created xsi:type="dcterms:W3CDTF">2020-01-05T19:56:00Z</dcterms:created>
  <dcterms:modified xsi:type="dcterms:W3CDTF">2020-01-12T19:52:04Z</dcterms:modified>
</cp:coreProperties>
</file>